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335" r:id="rId5"/>
    <p:sldId id="309" r:id="rId6"/>
    <p:sldId id="346" r:id="rId7"/>
    <p:sldId id="354" r:id="rId8"/>
    <p:sldId id="348" r:id="rId9"/>
    <p:sldId id="356" r:id="rId10"/>
    <p:sldId id="349" r:id="rId11"/>
    <p:sldId id="357" r:id="rId12"/>
    <p:sldId id="347" r:id="rId13"/>
    <p:sldId id="341" r:id="rId14"/>
    <p:sldId id="343" r:id="rId15"/>
    <p:sldId id="344" r:id="rId16"/>
    <p:sldId id="342" r:id="rId17"/>
    <p:sldId id="340" r:id="rId18"/>
  </p:sldIdLst>
  <p:sldSz cx="12192000" cy="6858000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D9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251" autoAdjust="0"/>
  </p:normalViewPr>
  <p:slideViewPr>
    <p:cSldViewPr snapToGrid="0">
      <p:cViewPr varScale="1">
        <p:scale>
          <a:sx n="62" d="100"/>
          <a:sy n="62" d="100"/>
        </p:scale>
        <p:origin x="148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C2CC6696-71CB-4E90-8175-78E16C7C380A}"/>
    <pc:docChg chg="undo custSel modSld">
      <pc:chgData name="Bart Hempen" userId="e1e3b119-3a59-4389-bd45-5fc5103d909c" providerId="ADAL" clId="{C2CC6696-71CB-4E90-8175-78E16C7C380A}" dt="2024-10-16T13:02:51.237" v="16" actId="20577"/>
      <pc:docMkLst>
        <pc:docMk/>
      </pc:docMkLst>
      <pc:sldChg chg="modSp mod">
        <pc:chgData name="Bart Hempen" userId="e1e3b119-3a59-4389-bd45-5fc5103d909c" providerId="ADAL" clId="{C2CC6696-71CB-4E90-8175-78E16C7C380A}" dt="2024-10-16T13:00:38.042" v="1" actId="1076"/>
        <pc:sldMkLst>
          <pc:docMk/>
          <pc:sldMk cId="2282976479" sldId="335"/>
        </pc:sldMkLst>
        <pc:spChg chg="mod">
          <ac:chgData name="Bart Hempen" userId="e1e3b119-3a59-4389-bd45-5fc5103d909c" providerId="ADAL" clId="{C2CC6696-71CB-4E90-8175-78E16C7C380A}" dt="2024-10-16T13:00:38.042" v="1" actId="1076"/>
          <ac:spMkLst>
            <pc:docMk/>
            <pc:sldMk cId="2282976479" sldId="335"/>
            <ac:spMk id="7" creationId="{64A70FEA-9824-4082-9B85-EBF03C5C5562}"/>
          </ac:spMkLst>
        </pc:spChg>
      </pc:sldChg>
      <pc:sldChg chg="modSp mod">
        <pc:chgData name="Bart Hempen" userId="e1e3b119-3a59-4389-bd45-5fc5103d909c" providerId="ADAL" clId="{C2CC6696-71CB-4E90-8175-78E16C7C380A}" dt="2024-10-16T13:01:59.509" v="9" actId="14100"/>
        <pc:sldMkLst>
          <pc:docMk/>
          <pc:sldMk cId="2103127472" sldId="341"/>
        </pc:sldMkLst>
        <pc:spChg chg="mod">
          <ac:chgData name="Bart Hempen" userId="e1e3b119-3a59-4389-bd45-5fc5103d909c" providerId="ADAL" clId="{C2CC6696-71CB-4E90-8175-78E16C7C380A}" dt="2024-10-16T13:01:59.509" v="9" actId="14100"/>
          <ac:spMkLst>
            <pc:docMk/>
            <pc:sldMk cId="2103127472" sldId="341"/>
            <ac:spMk id="18" creationId="{BD113D75-9412-2000-5C43-7A14F0CE183E}"/>
          </ac:spMkLst>
        </pc:spChg>
      </pc:sldChg>
      <pc:sldChg chg="modSp mod">
        <pc:chgData name="Bart Hempen" userId="e1e3b119-3a59-4389-bd45-5fc5103d909c" providerId="ADAL" clId="{C2CC6696-71CB-4E90-8175-78E16C7C380A}" dt="2024-10-16T13:02:51.237" v="16" actId="20577"/>
        <pc:sldMkLst>
          <pc:docMk/>
          <pc:sldMk cId="1760293795" sldId="342"/>
        </pc:sldMkLst>
        <pc:graphicFrameChg chg="modGraphic">
          <ac:chgData name="Bart Hempen" userId="e1e3b119-3a59-4389-bd45-5fc5103d909c" providerId="ADAL" clId="{C2CC6696-71CB-4E90-8175-78E16C7C380A}" dt="2024-10-16T13:02:51.237" v="16" actId="20577"/>
          <ac:graphicFrameMkLst>
            <pc:docMk/>
            <pc:sldMk cId="1760293795" sldId="342"/>
            <ac:graphicFrameMk id="7" creationId="{55AC06EB-16B9-58C0-3D5B-176F04E1755A}"/>
          </ac:graphicFrameMkLst>
        </pc:graphicFrameChg>
      </pc:sldChg>
      <pc:sldChg chg="modSp mod">
        <pc:chgData name="Bart Hempen" userId="e1e3b119-3a59-4389-bd45-5fc5103d909c" providerId="ADAL" clId="{C2CC6696-71CB-4E90-8175-78E16C7C380A}" dt="2024-10-16T13:02:18.031" v="11" actId="6549"/>
        <pc:sldMkLst>
          <pc:docMk/>
          <pc:sldMk cId="2281568152" sldId="343"/>
        </pc:sldMkLst>
        <pc:spChg chg="mod">
          <ac:chgData name="Bart Hempen" userId="e1e3b119-3a59-4389-bd45-5fc5103d909c" providerId="ADAL" clId="{C2CC6696-71CB-4E90-8175-78E16C7C380A}" dt="2024-10-16T13:02:14.664" v="10" actId="1076"/>
          <ac:spMkLst>
            <pc:docMk/>
            <pc:sldMk cId="2281568152" sldId="343"/>
            <ac:spMk id="19" creationId="{DDC43871-AFA2-743F-7F39-60B5AD440A45}"/>
          </ac:spMkLst>
        </pc:spChg>
        <pc:spChg chg="mod">
          <ac:chgData name="Bart Hempen" userId="e1e3b119-3a59-4389-bd45-5fc5103d909c" providerId="ADAL" clId="{C2CC6696-71CB-4E90-8175-78E16C7C380A}" dt="2024-10-16T13:02:18.031" v="11" actId="6549"/>
          <ac:spMkLst>
            <pc:docMk/>
            <pc:sldMk cId="2281568152" sldId="343"/>
            <ac:spMk id="21" creationId="{7E807C43-B0F9-1C37-1889-10BA9FA04188}"/>
          </ac:spMkLst>
        </pc:spChg>
      </pc:sldChg>
      <pc:sldChg chg="modSp mod">
        <pc:chgData name="Bart Hempen" userId="e1e3b119-3a59-4389-bd45-5fc5103d909c" providerId="ADAL" clId="{C2CC6696-71CB-4E90-8175-78E16C7C380A}" dt="2024-10-16T13:01:17.009" v="3" actId="1076"/>
        <pc:sldMkLst>
          <pc:docMk/>
          <pc:sldMk cId="1876277021" sldId="354"/>
        </pc:sldMkLst>
        <pc:spChg chg="mod">
          <ac:chgData name="Bart Hempen" userId="e1e3b119-3a59-4389-bd45-5fc5103d909c" providerId="ADAL" clId="{C2CC6696-71CB-4E90-8175-78E16C7C380A}" dt="2024-10-16T13:01:17.009" v="3" actId="1076"/>
          <ac:spMkLst>
            <pc:docMk/>
            <pc:sldMk cId="1876277021" sldId="354"/>
            <ac:spMk id="3" creationId="{A7F55E75-3AAD-70E9-1FDE-1A805922AC64}"/>
          </ac:spMkLst>
        </pc:spChg>
      </pc:sldChg>
      <pc:sldChg chg="modSp mod">
        <pc:chgData name="Bart Hempen" userId="e1e3b119-3a59-4389-bd45-5fc5103d909c" providerId="ADAL" clId="{C2CC6696-71CB-4E90-8175-78E16C7C380A}" dt="2024-10-16T13:01:31.178" v="5" actId="1076"/>
        <pc:sldMkLst>
          <pc:docMk/>
          <pc:sldMk cId="174117472" sldId="356"/>
        </pc:sldMkLst>
        <pc:spChg chg="mod">
          <ac:chgData name="Bart Hempen" userId="e1e3b119-3a59-4389-bd45-5fc5103d909c" providerId="ADAL" clId="{C2CC6696-71CB-4E90-8175-78E16C7C380A}" dt="2024-10-16T13:01:31.178" v="5" actId="1076"/>
          <ac:spMkLst>
            <pc:docMk/>
            <pc:sldMk cId="174117472" sldId="356"/>
            <ac:spMk id="3" creationId="{A7F55E75-3AAD-70E9-1FDE-1A805922AC64}"/>
          </ac:spMkLst>
        </pc:spChg>
      </pc:sldChg>
      <pc:sldChg chg="modSp mod">
        <pc:chgData name="Bart Hempen" userId="e1e3b119-3a59-4389-bd45-5fc5103d909c" providerId="ADAL" clId="{C2CC6696-71CB-4E90-8175-78E16C7C380A}" dt="2024-10-16T13:01:44.308" v="7" actId="1076"/>
        <pc:sldMkLst>
          <pc:docMk/>
          <pc:sldMk cId="2700224450" sldId="357"/>
        </pc:sldMkLst>
        <pc:spChg chg="mod">
          <ac:chgData name="Bart Hempen" userId="e1e3b119-3a59-4389-bd45-5fc5103d909c" providerId="ADAL" clId="{C2CC6696-71CB-4E90-8175-78E16C7C380A}" dt="2024-10-16T13:01:44.308" v="7" actId="1076"/>
          <ac:spMkLst>
            <pc:docMk/>
            <pc:sldMk cId="2700224450" sldId="357"/>
            <ac:spMk id="3" creationId="{A7F55E75-3AAD-70E9-1FDE-1A805922AC64}"/>
          </ac:spMkLst>
        </pc:spChg>
      </pc:sldChg>
    </pc:docChg>
  </pc:docChgLst>
  <pc:docChgLst>
    <pc:chgData name="Bart Hempen" userId="e1e3b119-3a59-4389-bd45-5fc5103d909c" providerId="ADAL" clId="{4D22A9F8-E51A-47A4-BF7E-37EF2DE84271}"/>
    <pc:docChg chg="undo custSel modSld">
      <pc:chgData name="Bart Hempen" userId="e1e3b119-3a59-4389-bd45-5fc5103d909c" providerId="ADAL" clId="{4D22A9F8-E51A-47A4-BF7E-37EF2DE84271}" dt="2024-12-12T12:06:10.141" v="5" actId="1036"/>
      <pc:docMkLst>
        <pc:docMk/>
      </pc:docMkLst>
      <pc:sldChg chg="modSp mod">
        <pc:chgData name="Bart Hempen" userId="e1e3b119-3a59-4389-bd45-5fc5103d909c" providerId="ADAL" clId="{4D22A9F8-E51A-47A4-BF7E-37EF2DE84271}" dt="2024-12-12T12:04:24.463" v="3" actId="27636"/>
        <pc:sldMkLst>
          <pc:docMk/>
          <pc:sldMk cId="828354639" sldId="309"/>
        </pc:sldMkLst>
        <pc:spChg chg="mod">
          <ac:chgData name="Bart Hempen" userId="e1e3b119-3a59-4389-bd45-5fc5103d909c" providerId="ADAL" clId="{4D22A9F8-E51A-47A4-BF7E-37EF2DE84271}" dt="2024-12-12T12:04:24.463" v="3" actId="27636"/>
          <ac:spMkLst>
            <pc:docMk/>
            <pc:sldMk cId="828354639" sldId="309"/>
            <ac:spMk id="14" creationId="{96611AFA-3116-4B27-A2AA-AEC14A299DE4}"/>
          </ac:spMkLst>
        </pc:spChg>
      </pc:sldChg>
      <pc:sldChg chg="modSp mod">
        <pc:chgData name="Bart Hempen" userId="e1e3b119-3a59-4389-bd45-5fc5103d909c" providerId="ADAL" clId="{4D22A9F8-E51A-47A4-BF7E-37EF2DE84271}" dt="2024-12-12T12:06:10.141" v="5" actId="1036"/>
        <pc:sldMkLst>
          <pc:docMk/>
          <pc:sldMk cId="1760293795" sldId="342"/>
        </pc:sldMkLst>
        <pc:spChg chg="mod">
          <ac:chgData name="Bart Hempen" userId="e1e3b119-3a59-4389-bd45-5fc5103d909c" providerId="ADAL" clId="{4D22A9F8-E51A-47A4-BF7E-37EF2DE84271}" dt="2024-12-12T12:06:07.257" v="4" actId="14100"/>
          <ac:spMkLst>
            <pc:docMk/>
            <pc:sldMk cId="1760293795" sldId="342"/>
            <ac:spMk id="13" creationId="{C111ACE9-1E96-4515-AAEC-D44DB2DBB9FF}"/>
          </ac:spMkLst>
        </pc:spChg>
        <pc:graphicFrameChg chg="mod">
          <ac:chgData name="Bart Hempen" userId="e1e3b119-3a59-4389-bd45-5fc5103d909c" providerId="ADAL" clId="{4D22A9F8-E51A-47A4-BF7E-37EF2DE84271}" dt="2024-12-12T12:06:10.141" v="5" actId="1036"/>
          <ac:graphicFrameMkLst>
            <pc:docMk/>
            <pc:sldMk cId="1760293795" sldId="342"/>
            <ac:graphicFrameMk id="7" creationId="{55AC06EB-16B9-58C0-3D5B-176F04E1755A}"/>
          </ac:graphicFrameMkLst>
        </pc:graphicFrameChg>
      </pc:sldChg>
    </pc:docChg>
  </pc:docChgLst>
  <pc:docChgLst>
    <pc:chgData name="Bart Hempen" userId="e1e3b119-3a59-4389-bd45-5fc5103d909c" providerId="ADAL" clId="{E421F2CD-CB06-4C1E-B4B9-172D8EE7C584}"/>
    <pc:docChg chg="undo custSel addSld delSld modSld">
      <pc:chgData name="Bart Hempen" userId="e1e3b119-3a59-4389-bd45-5fc5103d909c" providerId="ADAL" clId="{E421F2CD-CB06-4C1E-B4B9-172D8EE7C584}" dt="2024-10-16T09:16:10.498" v="47" actId="6549"/>
      <pc:docMkLst>
        <pc:docMk/>
      </pc:docMkLst>
      <pc:sldChg chg="modSp mod">
        <pc:chgData name="Bart Hempen" userId="e1e3b119-3a59-4389-bd45-5fc5103d909c" providerId="ADAL" clId="{E421F2CD-CB06-4C1E-B4B9-172D8EE7C584}" dt="2024-10-16T09:14:07.978" v="1" actId="27636"/>
        <pc:sldMkLst>
          <pc:docMk/>
          <pc:sldMk cId="828354639" sldId="309"/>
        </pc:sldMkLst>
        <pc:spChg chg="mod">
          <ac:chgData name="Bart Hempen" userId="e1e3b119-3a59-4389-bd45-5fc5103d909c" providerId="ADAL" clId="{E421F2CD-CB06-4C1E-B4B9-172D8EE7C584}" dt="2024-10-16T09:14:07.978" v="1" actId="27636"/>
          <ac:spMkLst>
            <pc:docMk/>
            <pc:sldMk cId="828354639" sldId="309"/>
            <ac:spMk id="14" creationId="{96611AFA-3116-4B27-A2AA-AEC14A299DE4}"/>
          </ac:spMkLst>
        </pc:spChg>
      </pc:sldChg>
      <pc:sldChg chg="modSp mod">
        <pc:chgData name="Bart Hempen" userId="e1e3b119-3a59-4389-bd45-5fc5103d909c" providerId="ADAL" clId="{E421F2CD-CB06-4C1E-B4B9-172D8EE7C584}" dt="2024-10-16T09:16:10.498" v="47" actId="6549"/>
        <pc:sldMkLst>
          <pc:docMk/>
          <pc:sldMk cId="2068790356" sldId="344"/>
        </pc:sldMkLst>
        <pc:spChg chg="mod">
          <ac:chgData name="Bart Hempen" userId="e1e3b119-3a59-4389-bd45-5fc5103d909c" providerId="ADAL" clId="{E421F2CD-CB06-4C1E-B4B9-172D8EE7C584}" dt="2024-10-16T09:15:16.448" v="3" actId="20577"/>
          <ac:spMkLst>
            <pc:docMk/>
            <pc:sldMk cId="2068790356" sldId="344"/>
            <ac:spMk id="49" creationId="{47F400B0-5025-074D-EFBF-ACC1B50F72F3}"/>
          </ac:spMkLst>
        </pc:spChg>
        <pc:spChg chg="mod">
          <ac:chgData name="Bart Hempen" userId="e1e3b119-3a59-4389-bd45-5fc5103d909c" providerId="ADAL" clId="{E421F2CD-CB06-4C1E-B4B9-172D8EE7C584}" dt="2024-10-16T09:15:11.762" v="2" actId="20577"/>
          <ac:spMkLst>
            <pc:docMk/>
            <pc:sldMk cId="2068790356" sldId="344"/>
            <ac:spMk id="50" creationId="{F5A2F7EE-1419-7D76-8A58-F65121445C24}"/>
          </ac:spMkLst>
        </pc:spChg>
        <pc:spChg chg="mod">
          <ac:chgData name="Bart Hempen" userId="e1e3b119-3a59-4389-bd45-5fc5103d909c" providerId="ADAL" clId="{E421F2CD-CB06-4C1E-B4B9-172D8EE7C584}" dt="2024-10-16T09:16:10.498" v="47" actId="6549"/>
          <ac:spMkLst>
            <pc:docMk/>
            <pc:sldMk cId="2068790356" sldId="344"/>
            <ac:spMk id="53" creationId="{D60A3790-AD96-CE89-D7A3-DD80EE5F1473}"/>
          </ac:spMkLst>
        </pc:spChg>
      </pc:sldChg>
      <pc:sldChg chg="new del">
        <pc:chgData name="Bart Hempen" userId="e1e3b119-3a59-4389-bd45-5fc5103d909c" providerId="ADAL" clId="{E421F2CD-CB06-4C1E-B4B9-172D8EE7C584}" dt="2024-10-16T09:15:38.476" v="21" actId="680"/>
        <pc:sldMkLst>
          <pc:docMk/>
          <pc:sldMk cId="921462534" sldId="358"/>
        </pc:sldMkLst>
      </pc:sldChg>
    </pc:docChg>
  </pc:docChgLst>
  <pc:docChgLst>
    <pc:chgData name="Bart Hempen" userId="e1e3b119-3a59-4389-bd45-5fc5103d909c" providerId="ADAL" clId="{6E54A6C8-AB0C-4B50-8124-D304D4FD936E}"/>
    <pc:docChg chg="undo custSel modSld">
      <pc:chgData name="Bart Hempen" userId="e1e3b119-3a59-4389-bd45-5fc5103d909c" providerId="ADAL" clId="{6E54A6C8-AB0C-4B50-8124-D304D4FD936E}" dt="2024-09-05T10:55:29.974" v="10" actId="20577"/>
      <pc:docMkLst>
        <pc:docMk/>
      </pc:docMkLst>
      <pc:sldChg chg="modSp mod">
        <pc:chgData name="Bart Hempen" userId="e1e3b119-3a59-4389-bd45-5fc5103d909c" providerId="ADAL" clId="{6E54A6C8-AB0C-4B50-8124-D304D4FD936E}" dt="2024-09-05T10:55:29.974" v="10" actId="20577"/>
        <pc:sldMkLst>
          <pc:docMk/>
          <pc:sldMk cId="828354639" sldId="309"/>
        </pc:sldMkLst>
        <pc:spChg chg="mod">
          <ac:chgData name="Bart Hempen" userId="e1e3b119-3a59-4389-bd45-5fc5103d909c" providerId="ADAL" clId="{6E54A6C8-AB0C-4B50-8124-D304D4FD936E}" dt="2024-09-05T10:55:29.974" v="10" actId="20577"/>
          <ac:spMkLst>
            <pc:docMk/>
            <pc:sldMk cId="828354639" sldId="309"/>
            <ac:spMk id="14" creationId="{96611AFA-3116-4B27-A2AA-AEC14A299DE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fr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5C45F-60F9-417E-A01E-EEFFD42A1553}" type="datetimeFigureOut">
              <a:rPr lang="en-BE" smtClean="0"/>
              <a:t>12/12/2024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89889-2378-4AD6-A252-1D39A5622010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49734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6127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5678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43242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2252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71165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14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4485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12/12/2024</a:t>
            </a:fld>
            <a:endParaRPr lang="nl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anadasforestindustry.weebly.com/economic-impact-of-fores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11" Type="http://schemas.openxmlformats.org/officeDocument/2006/relationships/image" Target="../media/image26.jpeg"/><Relationship Id="rId5" Type="http://schemas.openxmlformats.org/officeDocument/2006/relationships/image" Target="../media/image21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20.jpeg"/><Relationship Id="rId9" Type="http://schemas.openxmlformats.org/officeDocument/2006/relationships/hyperlink" Target="https://pixabay.com/en/antique-sideboard-antique-furniture-948527/" TargetMode="External"/><Relationship Id="rId1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sia.org/" TargetMode="External"/><Relationship Id="rId2" Type="http://schemas.openxmlformats.org/officeDocument/2006/relationships/hyperlink" Target="https://youtu.be/_dWJVHIE9S8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fc.org/" TargetMode="External"/><Relationship Id="rId2" Type="http://schemas.openxmlformats.org/officeDocument/2006/relationships/hyperlink" Target="https://www.youtube.com/watch?v=EmyO4lrBGfw&amp;t=91s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BCAncientForest" TargetMode="External"/><Relationship Id="rId2" Type="http://schemas.openxmlformats.org/officeDocument/2006/relationships/hyperlink" Target="https://www.youtube.com/watch?v=XIs0W0IQsos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fc.org/" TargetMode="External"/><Relationship Id="rId2" Type="http://schemas.openxmlformats.org/officeDocument/2006/relationships/hyperlink" Target="https://www.youtube.com/watch?v=n5DZlyhHQqo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unlight in the forest">
            <a:extLst>
              <a:ext uri="{FF2B5EF4-FFF2-40B4-BE49-F238E27FC236}">
                <a16:creationId xmlns:a16="http://schemas.microsoft.com/office/drawing/2014/main" id="{236297DD-442C-99EA-3A78-CB97935CB0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152400" y="3156856"/>
            <a:ext cx="6955772" cy="258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Brown gilled mushrooms growing on a mossy tree trunk with some spiderwebs, viewed from below">
            <a:extLst>
              <a:ext uri="{FF2B5EF4-FFF2-40B4-BE49-F238E27FC236}">
                <a16:creationId xmlns:a16="http://schemas.microsoft.com/office/drawing/2014/main" id="{00BAEF4B-4DED-4D06-DFC8-F437717EBE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3290" y="250131"/>
            <a:ext cx="5364882" cy="2988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1708" y="3989472"/>
            <a:ext cx="5331454" cy="945292"/>
          </a:xfrm>
        </p:spPr>
        <p:txBody>
          <a:bodyPr>
            <a:normAutofit fontScale="90000"/>
          </a:bodyPr>
          <a:lstStyle/>
          <a:p>
            <a:r>
              <a:rPr lang="fr" sz="3200" spc="-20">
                <a:solidFill>
                  <a:schemeClr val="bg1"/>
                </a:solidFill>
              </a:rPr>
              <a:t>Profitez de la forêt et des produits forestiers maintenant et à l'avenir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1708" y="3405975"/>
            <a:ext cx="11340000" cy="1279670"/>
          </a:xfrm>
        </p:spPr>
        <p:txBody>
          <a:bodyPr>
            <a:normAutofit/>
          </a:bodyPr>
          <a:lstStyle/>
          <a:p>
            <a:r>
              <a:rPr lang="fr" dirty="0">
                <a:solidFill>
                  <a:schemeClr val="bg1"/>
                </a:solidFill>
              </a:rPr>
              <a:t>Leçon 5 : FORESTERIE</a:t>
            </a:r>
            <a:endParaRPr lang="en-GB" noProof="0" dirty="0">
              <a:solidFill>
                <a:schemeClr val="bg1"/>
              </a:solidFill>
            </a:endParaRPr>
          </a:p>
        </p:txBody>
      </p:sp>
      <p:pic>
        <p:nvPicPr>
          <p:cNvPr id="12" name="Picture 11" descr="Fox behind plants">
            <a:extLst>
              <a:ext uri="{FF2B5EF4-FFF2-40B4-BE49-F238E27FC236}">
                <a16:creationId xmlns:a16="http://schemas.microsoft.com/office/drawing/2014/main" id="{FDC4648C-054B-E6EC-48E4-46842E99F9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8172" y="1224344"/>
            <a:ext cx="3498333" cy="29886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/>
              <a:t>La foresterie durable (1/3)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D113D75-9412-2000-5C43-7A14F0CE183E}"/>
              </a:ext>
            </a:extLst>
          </p:cNvPr>
          <p:cNvSpPr txBox="1">
            <a:spLocks/>
          </p:cNvSpPr>
          <p:nvPr/>
        </p:nvSpPr>
        <p:spPr>
          <a:xfrm>
            <a:off x="451950" y="1478620"/>
            <a:ext cx="11085095" cy="2762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Les forêts durables sont le résultat de politiques sensées visant à remplacer les arbres abattus, afin que les forêts continuent d’exister et de nous fournir des matériaux naturels.</a:t>
            </a:r>
          </a:p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Lorsque les arbres sont abattus pour le bois (combustible, production de meubles, etc.), ils sont remplacés par des semis qui finiront par devenir des arbres matures.</a:t>
            </a:r>
          </a:p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La foresterie durable prend grand soin d’assurer la survie des animaux qui y vivent et de préserver l’environnement naturel.</a:t>
            </a:r>
            <a:endParaRPr lang="en-US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pic>
        <p:nvPicPr>
          <p:cNvPr id="26" name="Picture 25" descr="A picture containing grass, outdoor, mammal, dog&#10;&#10;Description automatically generated">
            <a:extLst>
              <a:ext uri="{FF2B5EF4-FFF2-40B4-BE49-F238E27FC236}">
                <a16:creationId xmlns:a16="http://schemas.microsoft.com/office/drawing/2014/main" id="{B148F937-84B4-9349-A62B-201D08B880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04" y="4095206"/>
            <a:ext cx="4159596" cy="2773064"/>
          </a:xfrm>
          <a:prstGeom prst="rect">
            <a:avLst/>
          </a:prstGeom>
        </p:spPr>
      </p:pic>
      <p:pic>
        <p:nvPicPr>
          <p:cNvPr id="28" name="Picture 27" descr="A picture containing outdoor, sky, tree, plant&#10;&#10;Description automatically generated">
            <a:extLst>
              <a:ext uri="{FF2B5EF4-FFF2-40B4-BE49-F238E27FC236}">
                <a16:creationId xmlns:a16="http://schemas.microsoft.com/office/drawing/2014/main" id="{7DB37E2E-AE37-EEEF-C295-6DF8BCC3C7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516" y="4095206"/>
            <a:ext cx="4199970" cy="2762793"/>
          </a:xfrm>
          <a:prstGeom prst="rect">
            <a:avLst/>
          </a:prstGeom>
        </p:spPr>
      </p:pic>
      <p:pic>
        <p:nvPicPr>
          <p:cNvPr id="30" name="Picture 29" descr="Deer in forest">
            <a:extLst>
              <a:ext uri="{FF2B5EF4-FFF2-40B4-BE49-F238E27FC236}">
                <a16:creationId xmlns:a16="http://schemas.microsoft.com/office/drawing/2014/main" id="{AA041CD8-0F22-8213-48AF-A149C61D07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4095207"/>
            <a:ext cx="3640408" cy="27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27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/>
              <a:t>La foresterie durable (2/3)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C43871-AFA2-743F-7F39-60B5AD440A45}"/>
              </a:ext>
            </a:extLst>
          </p:cNvPr>
          <p:cNvSpPr txBox="1">
            <a:spLocks/>
          </p:cNvSpPr>
          <p:nvPr/>
        </p:nvSpPr>
        <p:spPr>
          <a:xfrm>
            <a:off x="345386" y="1634201"/>
            <a:ext cx="112028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Une forêt durable comprend des arbres de tous âges et de différentes espèces. Les vieux arbres sont abattus et leur bois est transformé dans des scieries.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pic>
        <p:nvPicPr>
          <p:cNvPr id="2050" name="Picture 2" descr="Picture">
            <a:hlinkClick r:id="rId3"/>
            <a:extLst>
              <a:ext uri="{FF2B5EF4-FFF2-40B4-BE49-F238E27FC236}">
                <a16:creationId xmlns:a16="http://schemas.microsoft.com/office/drawing/2014/main" id="{1293721B-889E-C52D-99CF-837B56E2A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796" y="2723167"/>
            <a:ext cx="6137203" cy="381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E807C43-B0F9-1C37-1889-10BA9FA04188}"/>
              </a:ext>
            </a:extLst>
          </p:cNvPr>
          <p:cNvSpPr txBox="1">
            <a:spLocks/>
          </p:cNvSpPr>
          <p:nvPr/>
        </p:nvSpPr>
        <p:spPr>
          <a:xfrm>
            <a:off x="345386" y="2661263"/>
            <a:ext cx="55465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La foresterie durable implique </a:t>
            </a:r>
            <a:r>
              <a:rPr lang="fr" sz="2400" dirty="0" err="1">
                <a:solidFill>
                  <a:srgbClr val="3C165D"/>
                </a:solidFill>
                <a:latin typeface="+mj-lt"/>
                <a:cs typeface="Calibri"/>
              </a:rPr>
              <a:t>une exploitation sélective </a:t>
            </a: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plutôt qu’une coupe à blanc.</a:t>
            </a:r>
          </a:p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Sylviculture durable = exploitation forestière sélective en coupant uniquement les arbres qui sont complètement développés.</a:t>
            </a:r>
          </a:p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Coupe à blanc = abattage de tous les arbres. Cela conduit à l'éradication de l'habitat de nombreuses espèces.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B45564-ECB2-C5DF-8709-D962381A27AC}"/>
              </a:ext>
            </a:extLst>
          </p:cNvPr>
          <p:cNvSpPr txBox="1"/>
          <p:nvPr/>
        </p:nvSpPr>
        <p:spPr>
          <a:xfrm>
            <a:off x="6019049" y="6580658"/>
            <a:ext cx="61739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" sz="1200" dirty="0" err="1"/>
              <a:t>Source </a:t>
            </a:r>
            <a:r>
              <a:rPr lang="fr" sz="1200" dirty="0"/>
              <a:t>: </a:t>
            </a:r>
            <a:r>
              <a:rPr lang="fr" sz="1200" dirty="0">
                <a:hlinkClick r:id="rId3"/>
              </a:rPr>
              <a:t>http://canadasforestindustry.weebly.com/impact-economique-des-forets.html</a:t>
            </a:r>
            <a:endParaRPr lang="en-BE" sz="1200" dirty="0"/>
          </a:p>
        </p:txBody>
      </p:sp>
    </p:spTree>
    <p:extLst>
      <p:ext uri="{BB962C8B-B14F-4D97-AF65-F5344CB8AC3E}">
        <p14:creationId xmlns:p14="http://schemas.microsoft.com/office/powerpoint/2010/main" val="2281568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696" y="226951"/>
            <a:ext cx="9690671" cy="900000"/>
          </a:xfrm>
        </p:spPr>
        <p:txBody>
          <a:bodyPr>
            <a:normAutofit fontScale="90000"/>
          </a:bodyPr>
          <a:lstStyle/>
          <a:p>
            <a:r>
              <a:rPr lang="fr" sz="4000" b="1" dirty="0"/>
              <a:t>La foresterie durable (3/3) : </a:t>
            </a:r>
            <a:br>
              <a:rPr lang="nl-BE" sz="4000" b="1" dirty="0"/>
            </a:br>
            <a:r>
              <a:rPr lang="fr" sz="4000" b="1" dirty="0"/>
              <a:t>produits forestiers ligneux et non ligneux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C43871-AFA2-743F-7F39-60B5AD440A45}"/>
              </a:ext>
            </a:extLst>
          </p:cNvPr>
          <p:cNvSpPr txBox="1">
            <a:spLocks/>
          </p:cNvSpPr>
          <p:nvPr/>
        </p:nvSpPr>
        <p:spPr>
          <a:xfrm>
            <a:off x="549442" y="1566067"/>
            <a:ext cx="55465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BE" dirty="0"/>
          </a:p>
        </p:txBody>
      </p:sp>
      <p:pic>
        <p:nvPicPr>
          <p:cNvPr id="4" name="Picture 3" descr="Bowl of nuts">
            <a:extLst>
              <a:ext uri="{FF2B5EF4-FFF2-40B4-BE49-F238E27FC236}">
                <a16:creationId xmlns:a16="http://schemas.microsoft.com/office/drawing/2014/main" id="{248CFE4D-49FB-3DE7-A1F4-171FB51BAC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1653491"/>
            <a:ext cx="2150645" cy="1435903"/>
          </a:xfrm>
          <a:prstGeom prst="rect">
            <a:avLst/>
          </a:prstGeom>
        </p:spPr>
      </p:pic>
      <p:pic>
        <p:nvPicPr>
          <p:cNvPr id="6" name="Picture 5" descr="Small open top produce baskets of blackberries and cranberries, on shop stall">
            <a:extLst>
              <a:ext uri="{FF2B5EF4-FFF2-40B4-BE49-F238E27FC236}">
                <a16:creationId xmlns:a16="http://schemas.microsoft.com/office/drawing/2014/main" id="{8D5C1D3C-6D52-5AE4-25EF-854AE0F934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602" y="1565785"/>
            <a:ext cx="2370076" cy="1581623"/>
          </a:xfrm>
          <a:prstGeom prst="rect">
            <a:avLst/>
          </a:prstGeom>
        </p:spPr>
      </p:pic>
      <p:pic>
        <p:nvPicPr>
          <p:cNvPr id="12" name="Picture 11" descr="Close up of green clovers">
            <a:extLst>
              <a:ext uri="{FF2B5EF4-FFF2-40B4-BE49-F238E27FC236}">
                <a16:creationId xmlns:a16="http://schemas.microsoft.com/office/drawing/2014/main" id="{18F013BC-00E1-012C-F83E-135A4218A0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68" y="3501603"/>
            <a:ext cx="2154382" cy="1435904"/>
          </a:xfrm>
          <a:prstGeom prst="rect">
            <a:avLst/>
          </a:prstGeom>
        </p:spPr>
      </p:pic>
      <p:pic>
        <p:nvPicPr>
          <p:cNvPr id="15" name="Picture 14" descr="Person wearing plaid jacket and gloves carrying a bunch of firewood outdoors in snow">
            <a:extLst>
              <a:ext uri="{FF2B5EF4-FFF2-40B4-BE49-F238E27FC236}">
                <a16:creationId xmlns:a16="http://schemas.microsoft.com/office/drawing/2014/main" id="{6BD5D598-BA98-C7B7-190D-9C805430E7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41" y="3429000"/>
            <a:ext cx="2206251" cy="1472790"/>
          </a:xfrm>
          <a:prstGeom prst="rect">
            <a:avLst/>
          </a:prstGeom>
        </p:spPr>
      </p:pic>
      <p:pic>
        <p:nvPicPr>
          <p:cNvPr id="17" name="Picture 16" descr="Wooden canoe paddle on a wood background">
            <a:extLst>
              <a:ext uri="{FF2B5EF4-FFF2-40B4-BE49-F238E27FC236}">
                <a16:creationId xmlns:a16="http://schemas.microsoft.com/office/drawing/2014/main" id="{3DEFE629-9377-9E2B-E24B-B7CC96CE534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16" y="1550646"/>
            <a:ext cx="2284830" cy="1522848"/>
          </a:xfrm>
          <a:prstGeom prst="rect">
            <a:avLst/>
          </a:prstGeom>
        </p:spPr>
      </p:pic>
      <p:pic>
        <p:nvPicPr>
          <p:cNvPr id="20" name="Picture 19" descr="A picture containing furniture, drawer, indoor, sideboard&#10;&#10;Description automatically generated">
            <a:extLst>
              <a:ext uri="{FF2B5EF4-FFF2-40B4-BE49-F238E27FC236}">
                <a16:creationId xmlns:a16="http://schemas.microsoft.com/office/drawing/2014/main" id="{59AE0206-E2E6-E354-AA73-2DF495BE309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118787" y="1439775"/>
            <a:ext cx="2394458" cy="1633719"/>
          </a:xfrm>
          <a:prstGeom prst="rect">
            <a:avLst/>
          </a:prstGeom>
        </p:spPr>
      </p:pic>
      <p:pic>
        <p:nvPicPr>
          <p:cNvPr id="22" name="Picture 21" descr="Clothing on outdoor rack">
            <a:extLst>
              <a:ext uri="{FF2B5EF4-FFF2-40B4-BE49-F238E27FC236}">
                <a16:creationId xmlns:a16="http://schemas.microsoft.com/office/drawing/2014/main" id="{B3B02FB4-DEA5-5DFD-06D6-9C5C7397511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16" y="3477874"/>
            <a:ext cx="2238419" cy="1492279"/>
          </a:xfrm>
          <a:prstGeom prst="rect">
            <a:avLst/>
          </a:prstGeom>
        </p:spPr>
      </p:pic>
      <p:pic>
        <p:nvPicPr>
          <p:cNvPr id="24" name="Picture 23" descr="Multicolor paper boats">
            <a:extLst>
              <a:ext uri="{FF2B5EF4-FFF2-40B4-BE49-F238E27FC236}">
                <a16:creationId xmlns:a16="http://schemas.microsoft.com/office/drawing/2014/main" id="{0CCFCE5E-61B0-37C5-FA09-02F1B730725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962" y="5411017"/>
            <a:ext cx="2259125" cy="1507721"/>
          </a:xfrm>
          <a:prstGeom prst="rect">
            <a:avLst/>
          </a:prstGeom>
        </p:spPr>
      </p:pic>
      <p:pic>
        <p:nvPicPr>
          <p:cNvPr id="26" name="Picture 25" descr="Mushrooms with brown and rust-colored caps in a white glazed handmade plate">
            <a:extLst>
              <a:ext uri="{FF2B5EF4-FFF2-40B4-BE49-F238E27FC236}">
                <a16:creationId xmlns:a16="http://schemas.microsoft.com/office/drawing/2014/main" id="{EC6A6C55-3F77-0A86-E72C-58B06A81563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3803" y="4872169"/>
            <a:ext cx="1574033" cy="2369664"/>
          </a:xfrm>
          <a:prstGeom prst="rect">
            <a:avLst/>
          </a:prstGeom>
        </p:spPr>
      </p:pic>
      <p:pic>
        <p:nvPicPr>
          <p:cNvPr id="28" name="Picture 27" descr="Deer eating leaves">
            <a:extLst>
              <a:ext uri="{FF2B5EF4-FFF2-40B4-BE49-F238E27FC236}">
                <a16:creationId xmlns:a16="http://schemas.microsoft.com/office/drawing/2014/main" id="{29CCB44F-595D-8E38-BF77-874A0132E7A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560" y="5306416"/>
            <a:ext cx="2309967" cy="153960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F278077-6AE3-6161-09E5-2F7FB6E5EA17}"/>
              </a:ext>
            </a:extLst>
          </p:cNvPr>
          <p:cNvSpPr txBox="1"/>
          <p:nvPr/>
        </p:nvSpPr>
        <p:spPr>
          <a:xfrm>
            <a:off x="381853" y="1211657"/>
            <a:ext cx="76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/>
              <a:t>Noix</a:t>
            </a:r>
            <a:endParaRPr lang="en-BE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30B8B9-89B1-DE38-DF72-BE3AAA875C21}"/>
              </a:ext>
            </a:extLst>
          </p:cNvPr>
          <p:cNvSpPr txBox="1"/>
          <p:nvPr/>
        </p:nvSpPr>
        <p:spPr>
          <a:xfrm>
            <a:off x="2902573" y="1215665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/>
              <a:t>Baies</a:t>
            </a:r>
            <a:endParaRPr lang="en-BE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532EB3-AA18-59E8-CA00-359128EAE628}"/>
              </a:ext>
            </a:extLst>
          </p:cNvPr>
          <p:cNvSpPr txBox="1"/>
          <p:nvPr/>
        </p:nvSpPr>
        <p:spPr>
          <a:xfrm>
            <a:off x="5574416" y="1186686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dirty="0"/>
              <a:t>Matériau de construction</a:t>
            </a:r>
            <a:endParaRPr lang="en-BE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7B81DF-24FA-9AEC-D569-3B962D33227D}"/>
              </a:ext>
            </a:extLst>
          </p:cNvPr>
          <p:cNvSpPr txBox="1"/>
          <p:nvPr/>
        </p:nvSpPr>
        <p:spPr>
          <a:xfrm>
            <a:off x="8097344" y="1186686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dirty="0"/>
              <a:t>Meubles</a:t>
            </a:r>
            <a:endParaRPr lang="en-BE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17E300-0424-2C37-359F-EBC38E872FD7}"/>
              </a:ext>
            </a:extLst>
          </p:cNvPr>
          <p:cNvSpPr txBox="1"/>
          <p:nvPr/>
        </p:nvSpPr>
        <p:spPr>
          <a:xfrm>
            <a:off x="222044" y="3091543"/>
            <a:ext cx="251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/>
              <a:t>Plantes médicinales</a:t>
            </a:r>
            <a:endParaRPr lang="en-BE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3E5D988-8CFD-457D-747E-CAABD5E25046}"/>
              </a:ext>
            </a:extLst>
          </p:cNvPr>
          <p:cNvSpPr/>
          <p:nvPr/>
        </p:nvSpPr>
        <p:spPr>
          <a:xfrm>
            <a:off x="9119736" y="4160458"/>
            <a:ext cx="3405138" cy="2758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rgbClr val="008D96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249FF0-5E60-AA17-9746-C539D076A1B7}"/>
              </a:ext>
            </a:extLst>
          </p:cNvPr>
          <p:cNvSpPr txBox="1"/>
          <p:nvPr/>
        </p:nvSpPr>
        <p:spPr>
          <a:xfrm>
            <a:off x="318769" y="4919401"/>
            <a:ext cx="1579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/>
              <a:t>Champignons</a:t>
            </a:r>
            <a:endParaRPr lang="en-BE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949B3E-3FA3-EC0C-8221-915B17AC57E4}"/>
              </a:ext>
            </a:extLst>
          </p:cNvPr>
          <p:cNvSpPr txBox="1"/>
          <p:nvPr/>
        </p:nvSpPr>
        <p:spPr>
          <a:xfrm>
            <a:off x="2863161" y="490133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dirty="0"/>
              <a:t>Sauvage</a:t>
            </a:r>
            <a:endParaRPr lang="en-BE" dirty="0"/>
          </a:p>
        </p:txBody>
      </p:sp>
      <p:pic>
        <p:nvPicPr>
          <p:cNvPr id="30" name="Picture 29" descr="Person hiking through forest">
            <a:extLst>
              <a:ext uri="{FF2B5EF4-FFF2-40B4-BE49-F238E27FC236}">
                <a16:creationId xmlns:a16="http://schemas.microsoft.com/office/drawing/2014/main" id="{21292BBA-E5CD-0F5F-CA97-B5E4E7103E5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200" y="3468643"/>
            <a:ext cx="2214283" cy="147618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89FF85B-D0FF-CF48-128D-0ABEA1C63284}"/>
              </a:ext>
            </a:extLst>
          </p:cNvPr>
          <p:cNvSpPr txBox="1"/>
          <p:nvPr/>
        </p:nvSpPr>
        <p:spPr>
          <a:xfrm>
            <a:off x="2876775" y="3108542"/>
            <a:ext cx="118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/>
              <a:t>Bois de chauffage</a:t>
            </a:r>
            <a:endParaRPr lang="en-BE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BA395E7-B8B9-C3B5-2C05-E02089477F3E}"/>
              </a:ext>
            </a:extLst>
          </p:cNvPr>
          <p:cNvSpPr txBox="1"/>
          <p:nvPr/>
        </p:nvSpPr>
        <p:spPr>
          <a:xfrm>
            <a:off x="5485555" y="3160524"/>
            <a:ext cx="85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dirty="0"/>
              <a:t>Substances</a:t>
            </a:r>
            <a:endParaRPr lang="en-BE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021AE2-9529-D06E-6EFA-70E5AC3B5A0C}"/>
              </a:ext>
            </a:extLst>
          </p:cNvPr>
          <p:cNvSpPr txBox="1"/>
          <p:nvPr/>
        </p:nvSpPr>
        <p:spPr>
          <a:xfrm>
            <a:off x="5441269" y="4988287"/>
            <a:ext cx="77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dirty="0"/>
              <a:t>Papier</a:t>
            </a:r>
            <a:endParaRPr lang="en-BE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F400B0-5025-074D-EFBF-ACC1B50F72F3}"/>
              </a:ext>
            </a:extLst>
          </p:cNvPr>
          <p:cNvSpPr txBox="1"/>
          <p:nvPr/>
        </p:nvSpPr>
        <p:spPr>
          <a:xfrm>
            <a:off x="8091618" y="4930421"/>
            <a:ext cx="2119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dirty="0"/>
              <a:t>Paix, tranquillité et </a:t>
            </a:r>
            <a:br>
              <a:rPr lang="en" dirty="0"/>
            </a:br>
            <a:r>
              <a:rPr lang="fr" dirty="0"/>
              <a:t>expériences spirituelles</a:t>
            </a:r>
            <a:endParaRPr lang="en-BE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A2F7EE-1419-7D76-8A58-F65121445C24}"/>
              </a:ext>
            </a:extLst>
          </p:cNvPr>
          <p:cNvSpPr txBox="1"/>
          <p:nvPr/>
        </p:nvSpPr>
        <p:spPr>
          <a:xfrm>
            <a:off x="8073088" y="2871434"/>
            <a:ext cx="2366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dirty="0"/>
              <a:t>Loisirs, air pur et </a:t>
            </a:r>
            <a:br>
              <a:rPr lang="en" dirty="0"/>
            </a:br>
            <a:r>
              <a:rPr lang="fr" dirty="0"/>
              <a:t>microbes forestiers</a:t>
            </a:r>
            <a:endParaRPr lang="en-BE" dirty="0"/>
          </a:p>
        </p:txBody>
      </p:sp>
      <p:pic>
        <p:nvPicPr>
          <p:cNvPr id="52" name="Picture 51" descr="Low-angle view of redwood trees">
            <a:extLst>
              <a:ext uri="{FF2B5EF4-FFF2-40B4-BE49-F238E27FC236}">
                <a16:creationId xmlns:a16="http://schemas.microsoft.com/office/drawing/2014/main" id="{147BC2D9-3362-1AF6-B94C-86667F97C27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0644938" y="1439774"/>
            <a:ext cx="1357403" cy="5422921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60A3790-AD96-CE89-D7A3-DD80EE5F1473}"/>
              </a:ext>
            </a:extLst>
          </p:cNvPr>
          <p:cNvSpPr txBox="1"/>
          <p:nvPr/>
        </p:nvSpPr>
        <p:spPr>
          <a:xfrm>
            <a:off x="10644101" y="4948348"/>
            <a:ext cx="1391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" b="1" dirty="0">
                <a:solidFill>
                  <a:schemeClr val="bg1"/>
                </a:solidFill>
              </a:rPr>
              <a:t>Que nous </a:t>
            </a:r>
            <a:br>
              <a:rPr lang="en" b="1" dirty="0">
                <a:solidFill>
                  <a:schemeClr val="bg1"/>
                </a:solidFill>
              </a:rPr>
            </a:br>
            <a:r>
              <a:rPr lang="fr" b="1" dirty="0">
                <a:solidFill>
                  <a:schemeClr val="bg1"/>
                </a:solidFill>
              </a:rPr>
              <a:t>apportent encore les arbres ?</a:t>
            </a:r>
            <a:endParaRPr lang="en-BE" b="1" dirty="0">
              <a:solidFill>
                <a:schemeClr val="bg1"/>
              </a:solidFill>
            </a:endParaRPr>
          </a:p>
        </p:txBody>
      </p:sp>
      <p:pic>
        <p:nvPicPr>
          <p:cNvPr id="37" name="Picture 36" descr="Person lying on plants">
            <a:extLst>
              <a:ext uri="{FF2B5EF4-FFF2-40B4-BE49-F238E27FC236}">
                <a16:creationId xmlns:a16="http://schemas.microsoft.com/office/drawing/2014/main" id="{52CB74EC-6E62-D556-4F0C-1FFFEA70A81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833" y="5540369"/>
            <a:ext cx="2085901" cy="139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90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316" y="284466"/>
            <a:ext cx="9723516" cy="900000"/>
          </a:xfrm>
        </p:spPr>
        <p:txBody>
          <a:bodyPr>
            <a:normAutofit/>
          </a:bodyPr>
          <a:lstStyle/>
          <a:p>
            <a:r>
              <a:rPr lang="fr" sz="2800" dirty="0">
                <a:solidFill>
                  <a:srgbClr val="3C4043"/>
                </a:solidFill>
                <a:latin typeface="Roboto" panose="02000000000000000000" pitchFamily="2" charset="0"/>
              </a:rPr>
              <a:t>Quels produits en bois et non en bois avez-vous chez vous ? Notez-les :</a:t>
            </a:r>
            <a:endParaRPr lang="en-US" sz="2800" dirty="0">
              <a:solidFill>
                <a:srgbClr val="3C4043"/>
              </a:solidFill>
              <a:latin typeface="Roboto" panose="02000000000000000000" pitchFamily="2" charset="0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5AC06EB-16B9-58C0-3D5B-176F04E17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017116"/>
              </p:ext>
            </p:extLst>
          </p:nvPr>
        </p:nvGraphicFramePr>
        <p:xfrm>
          <a:off x="-4" y="1546675"/>
          <a:ext cx="12192004" cy="53236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08364">
                  <a:extLst>
                    <a:ext uri="{9D8B030D-6E8A-4147-A177-3AD203B41FA5}">
                      <a16:colId xmlns:a16="http://schemas.microsoft.com/office/drawing/2014/main" val="425460116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3991514475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44488738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721434466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238125513"/>
                    </a:ext>
                  </a:extLst>
                </a:gridCol>
                <a:gridCol w="1179826">
                  <a:extLst>
                    <a:ext uri="{9D8B030D-6E8A-4147-A177-3AD203B41FA5}">
                      <a16:colId xmlns:a16="http://schemas.microsoft.com/office/drawing/2014/main" val="1969342873"/>
                    </a:ext>
                  </a:extLst>
                </a:gridCol>
                <a:gridCol w="1036902">
                  <a:extLst>
                    <a:ext uri="{9D8B030D-6E8A-4147-A177-3AD203B41FA5}">
                      <a16:colId xmlns:a16="http://schemas.microsoft.com/office/drawing/2014/main" val="3988277449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1409258307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644543886"/>
                    </a:ext>
                  </a:extLst>
                </a:gridCol>
                <a:gridCol w="1238160">
                  <a:extLst>
                    <a:ext uri="{9D8B030D-6E8A-4147-A177-3AD203B41FA5}">
                      <a16:colId xmlns:a16="http://schemas.microsoft.com/office/drawing/2014/main" val="499136949"/>
                    </a:ext>
                  </a:extLst>
                </a:gridCol>
                <a:gridCol w="978568">
                  <a:extLst>
                    <a:ext uri="{9D8B030D-6E8A-4147-A177-3AD203B41FA5}">
                      <a16:colId xmlns:a16="http://schemas.microsoft.com/office/drawing/2014/main" val="753105491"/>
                    </a:ext>
                  </a:extLst>
                </a:gridCol>
              </a:tblGrid>
              <a:tr h="1345136">
                <a:tc>
                  <a:txBody>
                    <a:bodyPr/>
                    <a:lstStyle/>
                    <a:p>
                      <a:r>
                        <a:rPr lang="fr" sz="1600" dirty="0"/>
                        <a:t>Papier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Meubles, petits articles ménagers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Matériaux </a:t>
                      </a:r>
                      <a:r>
                        <a:rPr lang="fr" sz="1600"/>
                        <a:t>de construc-tion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Les animaux de la forêt et leurs produits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Chaises-champignons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Plantes médicina-les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Bois de chauffage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Vêtements et tissus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Loisirs, air pur, microbes forestiers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Paix et tranquillité, expériences spirituelles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" sz="1600" dirty="0"/>
                        <a:t>Autre</a:t>
                      </a:r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236322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939386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635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996760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86322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138355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351454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24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293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208" y="557189"/>
            <a:ext cx="3608128" cy="55678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fr" sz="2400" dirty="0">
                <a:solidFill>
                  <a:srgbClr val="3C165D"/>
                </a:solidFill>
                <a:ea typeface="+mn-ea"/>
                <a:cs typeface="Calibri"/>
              </a:rPr>
              <a:t>Comment pouvez-vous contribuer activement à une utilisation durable des forêts ?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fr" sz="2400" dirty="0">
                <a:solidFill>
                  <a:srgbClr val="3C165D"/>
                </a:solidFill>
                <a:ea typeface="+mn-ea"/>
                <a:cs typeface="Calibri"/>
              </a:rPr>
              <a:t>Comment pouvez-vous utiliser durablement les produits forestiers ligneux et non ligneux ?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fr" sz="2400" dirty="0">
                <a:solidFill>
                  <a:srgbClr val="3C165D"/>
                </a:solidFill>
                <a:ea typeface="+mn-ea"/>
                <a:cs typeface="Calibri"/>
              </a:rPr>
              <a:t>Réfléchissons ensemble à cette question.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fr" sz="2400" dirty="0">
                <a:solidFill>
                  <a:srgbClr val="3C165D"/>
                </a:solidFill>
                <a:ea typeface="+mn-ea"/>
                <a:cs typeface="Calibri"/>
              </a:rPr>
              <a:t>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fr" sz="2400" dirty="0">
                <a:solidFill>
                  <a:srgbClr val="3C165D"/>
                </a:solidFill>
                <a:ea typeface="+mn-ea"/>
                <a:cs typeface="Calibri"/>
              </a:rPr>
              <a:t>Écrivez 3 actions que vous pouvez facilement réaliser.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fr" sz="2400" dirty="0">
                <a:solidFill>
                  <a:srgbClr val="3C165D"/>
                </a:solidFill>
                <a:ea typeface="+mn-ea"/>
                <a:cs typeface="Calibri"/>
              </a:rPr>
              <a:t>Écrivez 3 actions qui nécessitent plus d'efforts.</a:t>
            </a:r>
            <a:endParaRPr lang="en-US" sz="2400" dirty="0">
              <a:solidFill>
                <a:srgbClr val="3C165D"/>
              </a:solidFill>
              <a:ea typeface="+mn-ea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2119" y="4560639"/>
            <a:ext cx="5768749" cy="124227"/>
          </a:xfrm>
        </p:spPr>
        <p:txBody>
          <a:bodyPr/>
          <a:lstStyle/>
          <a:p>
            <a:pPr defTabSz="493776">
              <a:spcAft>
                <a:spcPts val="600"/>
              </a:spcAft>
            </a:pPr>
            <a:r>
              <a:rPr lang="fr" sz="5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4834" y="4560639"/>
            <a:ext cx="372014" cy="124227"/>
          </a:xfrm>
        </p:spPr>
        <p:txBody>
          <a:bodyPr/>
          <a:lstStyle/>
          <a:p>
            <a:pPr defTabSz="493776">
              <a:spcAft>
                <a:spcPts val="600"/>
              </a:spcAft>
            </a:pPr>
            <a:fld id="{7D8F40E6-5147-4048-8648-74966E0AD208}" type="slidenum">
              <a:rPr lang="en-GB" sz="540" kern="120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pPr defTabSz="493776">
                <a:spcAft>
                  <a:spcPts val="600"/>
                </a:spcAft>
              </a:pPr>
              <a:t>14</a:t>
            </a:fld>
            <a:endParaRPr lang="en-GB" dirty="0"/>
          </a:p>
        </p:txBody>
      </p:sp>
      <p:pic>
        <p:nvPicPr>
          <p:cNvPr id="7" name="Graphic 6" descr="A happy face">
            <a:extLst>
              <a:ext uri="{FF2B5EF4-FFF2-40B4-BE49-F238E27FC236}">
                <a16:creationId xmlns:a16="http://schemas.microsoft.com/office/drawing/2014/main" id="{1482F946-9415-6444-3D5B-25F0F9B04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62241" y="2950531"/>
            <a:ext cx="1555177" cy="1603776"/>
          </a:xfrm>
          <a:prstGeom prst="rect">
            <a:avLst/>
          </a:prstGeom>
        </p:spPr>
      </p:pic>
      <p:pic>
        <p:nvPicPr>
          <p:cNvPr id="9" name="Graphic 8" descr="A cloud though bubble">
            <a:extLst>
              <a:ext uri="{FF2B5EF4-FFF2-40B4-BE49-F238E27FC236}">
                <a16:creationId xmlns:a16="http://schemas.microsoft.com/office/drawing/2014/main" id="{8E47AF94-B9AB-B0C8-3AE0-4398FCBC41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055320">
            <a:off x="7413852" y="267255"/>
            <a:ext cx="2238881" cy="1987173"/>
          </a:xfrm>
          <a:prstGeom prst="rect">
            <a:avLst/>
          </a:prstGeom>
        </p:spPr>
      </p:pic>
      <p:pic>
        <p:nvPicPr>
          <p:cNvPr id="12" name="Graphic 11" descr="Cloud thought bubble">
            <a:extLst>
              <a:ext uri="{FF2B5EF4-FFF2-40B4-BE49-F238E27FC236}">
                <a16:creationId xmlns:a16="http://schemas.microsoft.com/office/drawing/2014/main" id="{AF98A7DC-FB69-DCE5-6009-6202D2807B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39653" y="118242"/>
            <a:ext cx="2823127" cy="2719841"/>
          </a:xfrm>
          <a:prstGeom prst="rect">
            <a:avLst/>
          </a:prstGeom>
        </p:spPr>
      </p:pic>
      <p:pic>
        <p:nvPicPr>
          <p:cNvPr id="15" name="Graphic 14" descr="Cloud thought bubble">
            <a:extLst>
              <a:ext uri="{FF2B5EF4-FFF2-40B4-BE49-F238E27FC236}">
                <a16:creationId xmlns:a16="http://schemas.microsoft.com/office/drawing/2014/main" id="{0EA4DBC9-D1B8-580B-1C64-A6F3028D1A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8951252">
            <a:off x="4202763" y="2859198"/>
            <a:ext cx="2453090" cy="2363343"/>
          </a:xfrm>
          <a:prstGeom prst="rect">
            <a:avLst/>
          </a:prstGeom>
        </p:spPr>
      </p:pic>
      <p:pic>
        <p:nvPicPr>
          <p:cNvPr id="16" name="Graphic 15" descr="A cloud though bubble">
            <a:extLst>
              <a:ext uri="{FF2B5EF4-FFF2-40B4-BE49-F238E27FC236}">
                <a16:creationId xmlns:a16="http://schemas.microsoft.com/office/drawing/2014/main" id="{AFCE15ED-5EE0-A6D7-BA47-D69F87F2CA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212840">
            <a:off x="8978065" y="981887"/>
            <a:ext cx="3193948" cy="2834867"/>
          </a:xfrm>
          <a:prstGeom prst="rect">
            <a:avLst/>
          </a:prstGeom>
        </p:spPr>
      </p:pic>
      <p:pic>
        <p:nvPicPr>
          <p:cNvPr id="17" name="Graphic 16" descr="A cloud though bubble">
            <a:extLst>
              <a:ext uri="{FF2B5EF4-FFF2-40B4-BE49-F238E27FC236}">
                <a16:creationId xmlns:a16="http://schemas.microsoft.com/office/drawing/2014/main" id="{58EEFE17-14F6-98A8-77E1-6D5BD04298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3015474">
            <a:off x="8999230" y="3620175"/>
            <a:ext cx="2446479" cy="2171431"/>
          </a:xfrm>
          <a:prstGeom prst="rect">
            <a:avLst/>
          </a:prstGeom>
        </p:spPr>
      </p:pic>
      <p:pic>
        <p:nvPicPr>
          <p:cNvPr id="18" name="Graphic 17" descr="Cloud thought bubble">
            <a:extLst>
              <a:ext uri="{FF2B5EF4-FFF2-40B4-BE49-F238E27FC236}">
                <a16:creationId xmlns:a16="http://schemas.microsoft.com/office/drawing/2014/main" id="{D687FF3E-5008-210F-3F56-1992324828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4880031">
            <a:off x="6858417" y="4945062"/>
            <a:ext cx="1860512" cy="179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45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foresterie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588" y="1558482"/>
            <a:ext cx="10785725" cy="3303485"/>
          </a:xfrm>
        </p:spPr>
        <p:txBody>
          <a:bodyPr>
            <a:normAutofit lnSpcReduction="10000"/>
          </a:bodyPr>
          <a:lstStyle/>
          <a:p>
            <a:pPr marL="12700">
              <a:lnSpc>
                <a:spcPct val="100000"/>
              </a:lnSpc>
            </a:pPr>
            <a:r>
              <a:rPr lang="fr" sz="2400" b="1" dirty="0">
                <a:solidFill>
                  <a:srgbClr val="3C165D"/>
                </a:solidFill>
                <a:latin typeface="+mj-lt"/>
                <a:cs typeface="Calibri"/>
              </a:rPr>
              <a:t>Objectifs d'apprentissage :</a:t>
            </a:r>
          </a:p>
          <a:p>
            <a:pPr marL="12700">
              <a:lnSpc>
                <a:spcPct val="100000"/>
              </a:lnSpc>
            </a:pP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1. Les élèves peuvent démontrer l’importance des forêts pour notre planète et exprimer notre dépendance aux produits forestiers dans notre société technologiquement avancée.</a:t>
            </a:r>
          </a:p>
          <a:p>
            <a:pPr marL="12700">
              <a:lnSpc>
                <a:spcPct val="100000"/>
              </a:lnSpc>
            </a:pP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2. Les élèves peuvent discuter des défis auxquels sont confrontées les forêts et de l’importance de la foresterie durable.</a:t>
            </a:r>
          </a:p>
          <a:p>
            <a:pPr marL="12700">
              <a:lnSpc>
                <a:spcPct val="100000"/>
              </a:lnSpc>
            </a:pP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3. Les élèves peuvent faire des choix éclairés entre les produits issus de la foresterie certifiée et ceux issus de la foresterie non certifiée.</a:t>
            </a: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 err="1"/>
              <a:t>Introduction </a:t>
            </a:r>
            <a:r>
              <a:rPr lang="fr" sz="4000" b="1" dirty="0"/>
              <a:t>à </a:t>
            </a:r>
            <a:r>
              <a:rPr lang="fr" sz="4000" b="1" dirty="0" err="1"/>
              <a:t>la foresterie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" sz="2400" dirty="0" err="1">
                <a:solidFill>
                  <a:srgbClr val="3C165D"/>
                </a:solidFill>
                <a:cs typeface="Calibri"/>
              </a:rPr>
              <a:t>Regardez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la vidéo sur </a:t>
            </a:r>
            <a:r>
              <a:rPr lang="fr" sz="2400" spc="-70" dirty="0">
                <a:solidFill>
                  <a:srgbClr val="3C165D"/>
                </a:solidFill>
                <a:cs typeface="Calibri"/>
                <a:hlinkClick r:id="rId2"/>
              </a:rPr>
              <a:t>L'IMPORTANCE DES FORÊTS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(par </a:t>
            </a:r>
            <a:r>
              <a:rPr lang="fr" sz="2400" dirty="0">
                <a:solidFill>
                  <a:srgbClr val="3C165D"/>
                </a:solidFill>
                <a:cs typeface="Calibri"/>
                <a:hlinkClick r:id="rId3"/>
              </a:rPr>
              <a:t>ECOSIA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) (6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4" name="Picture 3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B7CA3B84-8740-EDC4-4893-BE3A9DD348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1950" y="2388777"/>
            <a:ext cx="6526366" cy="416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47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fr" sz="4000" b="1"/>
              <a:t>Importance des forêts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676866"/>
            <a:ext cx="3061271" cy="4188459"/>
          </a:xfrm>
        </p:spPr>
        <p:txBody>
          <a:bodyPr/>
          <a:lstStyle/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Remplissez les cercles : Quels rôles importants des forêts ont été mentionnés dans la vidéo 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Pouvez-vous en penser à d’autres 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7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 err="1"/>
              <a:t>Introduction </a:t>
            </a:r>
            <a:r>
              <a:rPr lang="fr" sz="4000" b="1" dirty="0"/>
              <a:t>à </a:t>
            </a:r>
            <a:r>
              <a:rPr lang="fr" sz="4000" b="1" dirty="0" err="1"/>
              <a:t>la foresterie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" sz="2400" dirty="0" err="1">
                <a:solidFill>
                  <a:srgbClr val="3C165D"/>
                </a:solidFill>
                <a:cs typeface="Calibri"/>
              </a:rPr>
              <a:t>Regardez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la vidéo sur </a:t>
            </a:r>
            <a:r>
              <a:rPr lang="fr" sz="2400" spc="-70" dirty="0">
                <a:solidFill>
                  <a:srgbClr val="3C165D"/>
                </a:solidFill>
                <a:cs typeface="Calibri"/>
                <a:hlinkClick r:id="rId2"/>
              </a:rPr>
              <a:t>les MENACES POUR LES FORÊTS</a:t>
            </a:r>
            <a:r>
              <a:rPr lang="fr" sz="2400" dirty="0">
                <a:solidFill>
                  <a:srgbClr val="3C165D"/>
                </a:solidFill>
                <a:cs typeface="Calibri"/>
                <a:hlinkClick r:id="rId2"/>
              </a:rPr>
              <a:t>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(par </a:t>
            </a:r>
            <a:r>
              <a:rPr lang="fr" sz="2400" dirty="0">
                <a:solidFill>
                  <a:srgbClr val="3C165D"/>
                </a:solidFill>
                <a:cs typeface="Calibri"/>
                <a:hlinkClick r:id="rId3"/>
              </a:rPr>
              <a:t>PEFC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) (1,50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Picture 6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0B8A48-DCB5-B70A-5AED-CC871BFD17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392" y="2478505"/>
            <a:ext cx="6448924" cy="320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33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fr" sz="4000" b="1"/>
              <a:t>Importance des forêts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600223"/>
            <a:ext cx="3013145" cy="4188459"/>
          </a:xfrm>
        </p:spPr>
        <p:txBody>
          <a:bodyPr/>
          <a:lstStyle/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Remplissez les cercles : Quels rôles importants des forêts ont été mentionnés dans la vidéo 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Pouvez-vous en penser à d’autres 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 err="1"/>
              <a:t>Introduction </a:t>
            </a:r>
            <a:r>
              <a:rPr lang="fr" sz="4000" b="1" dirty="0"/>
              <a:t>à </a:t>
            </a:r>
            <a:r>
              <a:rPr lang="fr" sz="4000" b="1" dirty="0" err="1"/>
              <a:t>la foresterie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" sz="2400" dirty="0" err="1">
                <a:solidFill>
                  <a:srgbClr val="3C165D"/>
                </a:solidFill>
                <a:cs typeface="Calibri"/>
              </a:rPr>
              <a:t>Regardez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la vidéo sur </a:t>
            </a:r>
            <a:r>
              <a:rPr lang="fr" sz="2400" dirty="0">
                <a:solidFill>
                  <a:srgbClr val="3C165D"/>
                </a:solidFill>
                <a:cs typeface="Calibri"/>
                <a:hlinkClick r:id="rId2"/>
              </a:rPr>
              <a:t>les FORÊTS ANCIENNES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(par </a:t>
            </a:r>
            <a:r>
              <a:rPr lang="fr" sz="2000" b="0" i="0" dirty="0">
                <a:effectLst/>
                <a:latin typeface="Roboto" panose="02000000000000000000" pitchFamily="2" charset="0"/>
                <a:hlinkClick r:id="rId3"/>
              </a:rPr>
              <a:t>Ancient Forest Alliance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) (3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398714F-7679-4004-DFA4-6B28DE6152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19" y="2388777"/>
            <a:ext cx="6589961" cy="410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852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fr" sz="4000" b="1"/>
              <a:t>Importance des forêts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600223"/>
            <a:ext cx="3013145" cy="4188459"/>
          </a:xfrm>
        </p:spPr>
        <p:txBody>
          <a:bodyPr/>
          <a:lstStyle/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Remplissez les cercles : Quels rôles importants des forêts ont été mentionnés dans la vidéo 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Pouvez-vous en penser à d’autres 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24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 err="1"/>
              <a:t>Introduction </a:t>
            </a:r>
            <a:r>
              <a:rPr lang="fr" sz="4000" b="1" dirty="0"/>
              <a:t>à </a:t>
            </a:r>
            <a:r>
              <a:rPr lang="fr" sz="4000" b="1" dirty="0" err="1"/>
              <a:t>la foresterie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" sz="2400" dirty="0" err="1">
                <a:solidFill>
                  <a:srgbClr val="3C165D"/>
                </a:solidFill>
                <a:cs typeface="Calibri"/>
              </a:rPr>
              <a:t>Regardez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la vidéo sur </a:t>
            </a:r>
            <a:r>
              <a:rPr lang="fr" sz="2400" dirty="0">
                <a:solidFill>
                  <a:srgbClr val="3C165D"/>
                </a:solidFill>
                <a:cs typeface="Calibri"/>
                <a:hlinkClick r:id="rId2"/>
              </a:rPr>
              <a:t>la FORESTERIE DURABLE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(par </a:t>
            </a:r>
            <a:r>
              <a:rPr lang="fr" sz="2400" dirty="0">
                <a:solidFill>
                  <a:srgbClr val="3C165D"/>
                </a:solidFill>
                <a:cs typeface="Calibri"/>
                <a:hlinkClick r:id="rId3"/>
              </a:rPr>
              <a:t>PEFC </a:t>
            </a:r>
            <a:r>
              <a:rPr lang="fr" sz="2400" dirty="0">
                <a:solidFill>
                  <a:srgbClr val="3C165D"/>
                </a:solidFill>
                <a:cs typeface="Calibri"/>
              </a:rPr>
              <a:t>) (1,33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4" name="Picture 3" descr="A screenshot of a computer&#10;&#10;Description automatically generated with medium confidence">
            <a:hlinkClick r:id="rId2"/>
            <a:extLst>
              <a:ext uri="{FF2B5EF4-FFF2-40B4-BE49-F238E27FC236}">
                <a16:creationId xmlns:a16="http://schemas.microsoft.com/office/drawing/2014/main" id="{B0F9BC82-D7A1-F41A-CD65-0407B5DEF7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21" y="2562725"/>
            <a:ext cx="6533148" cy="415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0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8D0EF1-E2D5-4112-915D-555845056FBC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a88ec169-906e-4370-9640-4e5c35bb318a"/>
    <ds:schemaRef ds:uri="38e4c7b3-876e-4986-a76a-b175cc053150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632</Words>
  <Application>Microsoft Office PowerPoint</Application>
  <PresentationFormat>Breedbeeld</PresentationFormat>
  <Paragraphs>118</Paragraphs>
  <Slides>14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bold</vt:lpstr>
      <vt:lpstr>Calibri Light</vt:lpstr>
      <vt:lpstr>Roboto</vt:lpstr>
      <vt:lpstr>Wingdings</vt:lpstr>
      <vt:lpstr>Office Theme</vt:lpstr>
      <vt:lpstr>Profitez de la forêt et des produits forestiers maintenant et à l'avenir</vt:lpstr>
      <vt:lpstr>Introduction à la foresterie</vt:lpstr>
      <vt:lpstr>Introduction à la foresterie</vt:lpstr>
      <vt:lpstr>Importance des forêts</vt:lpstr>
      <vt:lpstr>Introduction à la foresterie</vt:lpstr>
      <vt:lpstr>Importance des forêts</vt:lpstr>
      <vt:lpstr>Introduction à la foresterie</vt:lpstr>
      <vt:lpstr>Importance des forêts</vt:lpstr>
      <vt:lpstr>Introduction à la foresterie</vt:lpstr>
      <vt:lpstr>La foresterie durable (1/3)</vt:lpstr>
      <vt:lpstr>La foresterie durable (2/3)</vt:lpstr>
      <vt:lpstr>La foresterie durable (3/3) :  produits forestiers ligneux et non ligneux</vt:lpstr>
      <vt:lpstr>Quels produits en bois et non en bois avez-vous chez vous ? Notez-les :</vt:lpstr>
      <vt:lpstr>Comment pouvez-vous contribuer activement à une utilisation durable des forêts ?   Comment pouvez-vous utiliser durablement les produits forestiers ligneux et non ligneux ?   Réfléchissons ensemble à cette question.   Écrivez 3 actions que vous pouvez facilement réaliser.   Écrivez 3 actions qui nécessitent plus d'efforts.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15</cp:revision>
  <dcterms:created xsi:type="dcterms:W3CDTF">2023-06-02T08:06:54Z</dcterms:created>
  <dcterms:modified xsi:type="dcterms:W3CDTF">2024-12-12T12:06:17Z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